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6" r:id="rId7"/>
    <p:sldId id="265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533BE-8EDC-4284-9093-3DCE423F8A84}" v="3" dt="2025-12-17T14:37:38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6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73392"/>
            <a:ext cx="7468553" cy="216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🎵</a:t>
            </a: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Spotify Music Data Analysis &amp; Popularity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9775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Machine Learning Project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549979"/>
            <a:ext cx="746855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Prepared by: </a:t>
            </a:r>
            <a:r>
              <a:rPr lang="en-US" sz="15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APARNA U</a:t>
            </a: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Tool: Python, ML, Power BI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4994"/>
            <a:ext cx="808255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Interactive Insights: The Dashboard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46872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interactive dashboard built to visualize key trends and analyses.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29250"/>
            <a:ext cx="32205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Visualized Data Points: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14017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Popularity Trends: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How popularity evolves over time or across features.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60689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Comparisons: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Side-by-side analysis of audio attributes.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70736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Artist-wise Analysis:</a:t>
            </a: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Performance and characteristics of individual artists.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668179"/>
            <a:ext cx="6341388" cy="50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Conclusion &amp; Future Directions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235779" y="1493044"/>
            <a:ext cx="3715583" cy="1932265"/>
          </a:xfrm>
          <a:prstGeom prst="roundRect">
            <a:avLst>
              <a:gd name="adj" fmla="val 757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05299" y="1493044"/>
            <a:ext cx="121920" cy="1932265"/>
          </a:xfrm>
          <a:prstGeom prst="roundRect">
            <a:avLst>
              <a:gd name="adj" fmla="val 73765"/>
            </a:avLst>
          </a:prstGeom>
          <a:solidFill>
            <a:srgbClr val="E851B2"/>
          </a:solidFill>
          <a:ln/>
        </p:spPr>
      </p:sp>
      <p:sp>
        <p:nvSpPr>
          <p:cNvPr id="6" name="Text 3"/>
          <p:cNvSpPr/>
          <p:nvPr/>
        </p:nvSpPr>
        <p:spPr>
          <a:xfrm>
            <a:off x="6571774" y="1737598"/>
            <a:ext cx="3135035" cy="629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Impact of Audio Features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571774" y="2495907"/>
            <a:ext cx="313503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Spotify audio features are critical drivers of song popularity.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437" y="1493044"/>
            <a:ext cx="3715583" cy="1932265"/>
          </a:xfrm>
          <a:prstGeom prst="roundRect">
            <a:avLst>
              <a:gd name="adj" fmla="val 757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4957" y="1493044"/>
            <a:ext cx="121920" cy="1932265"/>
          </a:xfrm>
          <a:prstGeom prst="roundRect">
            <a:avLst>
              <a:gd name="adj" fmla="val 73765"/>
            </a:avLst>
          </a:prstGeom>
          <a:solidFill>
            <a:srgbClr val="E851B2"/>
          </a:solidFill>
          <a:ln/>
        </p:spPr>
      </p:sp>
      <p:sp>
        <p:nvSpPr>
          <p:cNvPr id="10" name="Text 7"/>
          <p:cNvSpPr/>
          <p:nvPr/>
        </p:nvSpPr>
        <p:spPr>
          <a:xfrm>
            <a:off x="10501432" y="1737598"/>
            <a:ext cx="2519124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Predictive Power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501432" y="2180987"/>
            <a:ext cx="313503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models effectively predict song popularity.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5779" y="3639383"/>
            <a:ext cx="3715583" cy="1617345"/>
          </a:xfrm>
          <a:prstGeom prst="roundRect">
            <a:avLst>
              <a:gd name="adj" fmla="val 904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05299" y="3639383"/>
            <a:ext cx="121920" cy="1617345"/>
          </a:xfrm>
          <a:prstGeom prst="roundRect">
            <a:avLst>
              <a:gd name="adj" fmla="val 73765"/>
            </a:avLst>
          </a:prstGeom>
          <a:solidFill>
            <a:srgbClr val="E851B2"/>
          </a:solidFill>
          <a:ln/>
        </p:spPr>
      </p:sp>
      <p:sp>
        <p:nvSpPr>
          <p:cNvPr id="14" name="Text 11"/>
          <p:cNvSpPr/>
          <p:nvPr/>
        </p:nvSpPr>
        <p:spPr>
          <a:xfrm>
            <a:off x="6571774" y="3883938"/>
            <a:ext cx="2519124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 Superiority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571774" y="4327327"/>
            <a:ext cx="3135035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 outperforms Linear Regression in prediction accuracy.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35779" y="5497592"/>
            <a:ext cx="7645241" cy="2063829"/>
          </a:xfrm>
          <a:prstGeom prst="roundRect">
            <a:avLst>
              <a:gd name="adj" fmla="val 2490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57474" y="5719286"/>
            <a:ext cx="2519124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Future Scope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6457474" y="6162675"/>
            <a:ext cx="720185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Deep Learning models.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6457474" y="6579989"/>
            <a:ext cx="720185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real-time song prediction capabilities.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457474" y="6997303"/>
            <a:ext cx="7201853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genre-based recommendation systems.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9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385" y="476369"/>
            <a:ext cx="6981468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Unlocking Music Insights: An Introduction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710267" y="1680686"/>
            <a:ext cx="7931229" cy="924283"/>
          </a:xfrm>
          <a:prstGeom prst="roundRect">
            <a:avLst>
              <a:gd name="adj" fmla="val 867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06385" y="1380649"/>
            <a:ext cx="7931229" cy="91440"/>
          </a:xfrm>
          <a:prstGeom prst="roundRect">
            <a:avLst>
              <a:gd name="adj" fmla="val 79581"/>
            </a:avLst>
          </a:prstGeom>
          <a:solidFill>
            <a:srgbClr val="E851B2"/>
          </a:solidFill>
          <a:ln/>
        </p:spPr>
      </p:sp>
      <p:sp>
        <p:nvSpPr>
          <p:cNvPr id="6" name="Shape 3"/>
          <p:cNvSpPr/>
          <p:nvPr/>
        </p:nvSpPr>
        <p:spPr>
          <a:xfrm>
            <a:off x="4312146" y="1143714"/>
            <a:ext cx="519708" cy="519708"/>
          </a:xfrm>
          <a:prstGeom prst="roundRect">
            <a:avLst>
              <a:gd name="adj" fmla="val 175945"/>
            </a:avLst>
          </a:prstGeom>
          <a:solidFill>
            <a:srgbClr val="E851B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7999" y="1299567"/>
            <a:ext cx="207883" cy="2078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2481" y="1836658"/>
            <a:ext cx="2200632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Massive</a:t>
            </a:r>
            <a:r>
              <a:rPr lang="en-US" sz="16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</a:t>
            </a: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</a:t>
            </a:r>
            <a:r>
              <a:rPr lang="en-US" sz="16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</a:t>
            </a: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Streams</a:t>
            </a:r>
            <a:endParaRPr lang="en-US" sz="1600" b="1" dirty="0"/>
          </a:p>
        </p:txBody>
      </p:sp>
      <p:sp>
        <p:nvSpPr>
          <p:cNvPr id="9" name="Text 5"/>
          <p:cNvSpPr/>
          <p:nvPr/>
        </p:nvSpPr>
        <p:spPr>
          <a:xfrm>
            <a:off x="802481" y="2195393"/>
            <a:ext cx="753903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Music platforms generate vast amounts of data daily.</a:t>
            </a:r>
            <a:endParaRPr lang="en-US" sz="1350" dirty="0"/>
          </a:p>
        </p:txBody>
      </p:sp>
      <p:sp>
        <p:nvSpPr>
          <p:cNvPr id="10" name="Shape 6"/>
          <p:cNvSpPr/>
          <p:nvPr/>
        </p:nvSpPr>
        <p:spPr>
          <a:xfrm>
            <a:off x="196095" y="2967530"/>
            <a:ext cx="7931229" cy="1265158"/>
          </a:xfrm>
          <a:prstGeom prst="roundRect">
            <a:avLst>
              <a:gd name="adj" fmla="val 867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606385" y="3078837"/>
            <a:ext cx="7931229" cy="91440"/>
          </a:xfrm>
          <a:prstGeom prst="roundRect">
            <a:avLst>
              <a:gd name="adj" fmla="val 79581"/>
            </a:avLst>
          </a:prstGeom>
          <a:solidFill>
            <a:srgbClr val="E851B2"/>
          </a:solidFill>
          <a:ln/>
        </p:spPr>
      </p:sp>
      <p:sp>
        <p:nvSpPr>
          <p:cNvPr id="12" name="Shape 8"/>
          <p:cNvSpPr/>
          <p:nvPr/>
        </p:nvSpPr>
        <p:spPr>
          <a:xfrm>
            <a:off x="4312146" y="2841903"/>
            <a:ext cx="519708" cy="519708"/>
          </a:xfrm>
          <a:prstGeom prst="roundRect">
            <a:avLst>
              <a:gd name="adj" fmla="val 175945"/>
            </a:avLst>
          </a:prstGeom>
          <a:solidFill>
            <a:srgbClr val="E851B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7999" y="2997756"/>
            <a:ext cx="207883" cy="20788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2481" y="3534847"/>
            <a:ext cx="2047399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Rich</a:t>
            </a:r>
            <a:r>
              <a:rPr lang="en-US" sz="16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</a:t>
            </a: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Audio</a:t>
            </a:r>
            <a:r>
              <a:rPr lang="en-US" sz="16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</a:t>
            </a: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Features</a:t>
            </a:r>
            <a:endParaRPr lang="en-US" sz="1600" b="1" dirty="0"/>
          </a:p>
        </p:txBody>
      </p:sp>
      <p:sp>
        <p:nvSpPr>
          <p:cNvPr id="15" name="Text 10"/>
          <p:cNvSpPr/>
          <p:nvPr/>
        </p:nvSpPr>
        <p:spPr>
          <a:xfrm>
            <a:off x="802481" y="3893582"/>
            <a:ext cx="753903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Spotify provides detailed insights into each track's characteristics.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06385" y="4799886"/>
            <a:ext cx="7931229" cy="1265158"/>
          </a:xfrm>
          <a:prstGeom prst="roundRect">
            <a:avLst>
              <a:gd name="adj" fmla="val 867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606385" y="4777026"/>
            <a:ext cx="7931229" cy="91440"/>
          </a:xfrm>
          <a:prstGeom prst="roundRect">
            <a:avLst>
              <a:gd name="adj" fmla="val 79581"/>
            </a:avLst>
          </a:prstGeom>
          <a:solidFill>
            <a:srgbClr val="E851B2"/>
          </a:solidFill>
          <a:ln/>
        </p:spPr>
      </p:sp>
      <p:sp>
        <p:nvSpPr>
          <p:cNvPr id="18" name="Shape 13"/>
          <p:cNvSpPr/>
          <p:nvPr/>
        </p:nvSpPr>
        <p:spPr>
          <a:xfrm>
            <a:off x="4312146" y="4540091"/>
            <a:ext cx="519708" cy="519708"/>
          </a:xfrm>
          <a:prstGeom prst="roundRect">
            <a:avLst>
              <a:gd name="adj" fmla="val 175945"/>
            </a:avLst>
          </a:prstGeom>
          <a:solidFill>
            <a:srgbClr val="E851B2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7999" y="4695944"/>
            <a:ext cx="207883" cy="2078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02481" y="5233035"/>
            <a:ext cx="2789753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Understanding</a:t>
            </a:r>
            <a:r>
              <a:rPr lang="en-US" sz="16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</a:t>
            </a: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Preferences</a:t>
            </a:r>
            <a:endParaRPr lang="en-US" sz="1600" b="1" dirty="0"/>
          </a:p>
        </p:txBody>
      </p:sp>
      <p:sp>
        <p:nvSpPr>
          <p:cNvPr id="21" name="Text 15"/>
          <p:cNvSpPr/>
          <p:nvPr/>
        </p:nvSpPr>
        <p:spPr>
          <a:xfrm>
            <a:off x="802481" y="5591770"/>
            <a:ext cx="753903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analytics helps us understand listener preferences and trends.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06385" y="6498074"/>
            <a:ext cx="7931229" cy="1265158"/>
          </a:xfrm>
          <a:prstGeom prst="roundRect">
            <a:avLst>
              <a:gd name="adj" fmla="val 8673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17"/>
          <p:cNvSpPr/>
          <p:nvPr/>
        </p:nvSpPr>
        <p:spPr>
          <a:xfrm>
            <a:off x="606385" y="6475214"/>
            <a:ext cx="7931229" cy="91440"/>
          </a:xfrm>
          <a:prstGeom prst="roundRect">
            <a:avLst>
              <a:gd name="adj" fmla="val 79581"/>
            </a:avLst>
          </a:prstGeom>
          <a:solidFill>
            <a:srgbClr val="E851B2"/>
          </a:solidFill>
          <a:ln/>
        </p:spPr>
      </p:sp>
      <p:sp>
        <p:nvSpPr>
          <p:cNvPr id="24" name="Shape 18"/>
          <p:cNvSpPr/>
          <p:nvPr/>
        </p:nvSpPr>
        <p:spPr>
          <a:xfrm>
            <a:off x="4312146" y="6238280"/>
            <a:ext cx="519708" cy="519708"/>
          </a:xfrm>
          <a:prstGeom prst="roundRect">
            <a:avLst>
              <a:gd name="adj" fmla="val 175945"/>
            </a:avLst>
          </a:prstGeom>
          <a:solidFill>
            <a:srgbClr val="E851B2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67999" y="6394132"/>
            <a:ext cx="207883" cy="20788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02481" y="6931223"/>
            <a:ext cx="2184321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Predicting</a:t>
            </a:r>
            <a:r>
              <a:rPr lang="en-US" sz="16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 </a:t>
            </a:r>
            <a:r>
              <a:rPr lang="en-US" sz="1600" b="1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Popularity</a:t>
            </a:r>
            <a:endParaRPr lang="en-US" sz="1600" b="1" dirty="0"/>
          </a:p>
        </p:txBody>
      </p:sp>
      <p:sp>
        <p:nvSpPr>
          <p:cNvPr id="27" name="Text 20"/>
          <p:cNvSpPr/>
          <p:nvPr/>
        </p:nvSpPr>
        <p:spPr>
          <a:xfrm>
            <a:off x="802481" y="7289959"/>
            <a:ext cx="753903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Analyzing data to predict song popularity using machine learning.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7523"/>
            <a:ext cx="952750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Popularity Puzzle: Problem Statement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79558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3763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Complex Factors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3871913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Song popularity is influenced by numerous audio and musical elements.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179558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3376374"/>
            <a:ext cx="34192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Identification Challenge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95317" y="3871913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Manually identifying impact of each feature is difficult.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179558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33763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Industry Needs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3871913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Artists and producers require data-driven insights for success.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196697" y="5888474"/>
            <a:ext cx="12595979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Challenge: Predict song popularity using Spotify audio features via Machine Learning.</a:t>
            </a:r>
            <a:endParaRPr lang="en-US" sz="2650" dirty="0"/>
          </a:p>
        </p:txBody>
      </p:sp>
      <p:sp>
        <p:nvSpPr>
          <p:cNvPr id="13" name="Shape 8"/>
          <p:cNvSpPr/>
          <p:nvPr/>
        </p:nvSpPr>
        <p:spPr>
          <a:xfrm>
            <a:off x="837724" y="5529501"/>
            <a:ext cx="30480" cy="1562576"/>
          </a:xfrm>
          <a:prstGeom prst="rect">
            <a:avLst/>
          </a:prstGeom>
          <a:solidFill>
            <a:srgbClr val="E851B2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629" y="364212"/>
            <a:ext cx="4504492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Dataset Overview: The Raw Material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463629" y="1006792"/>
            <a:ext cx="1558409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Source &amp; Scope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3629" y="1333976"/>
            <a:ext cx="66900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Source:</a:t>
            </a: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Spotify Music Dataset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63629" y="1665089"/>
            <a:ext cx="66900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Records:</a:t>
            </a: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Thousands of tracks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29" y="2025968"/>
            <a:ext cx="6690003" cy="66900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4388" y="1006792"/>
            <a:ext cx="1558409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484388" y="1333976"/>
            <a:ext cx="66900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Danceability: How suitable for dancing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484388" y="1592223"/>
            <a:ext cx="66900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Energy: Intensity and activity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4388" y="1850469"/>
            <a:ext cx="66900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Loudness: Overall volume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84388" y="2108716"/>
            <a:ext cx="66900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Speechiness: Presence of spoken words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84388" y="2366962"/>
            <a:ext cx="66900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Acousticness: How acoustic a track is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484388" y="2625209"/>
            <a:ext cx="66900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Tempo: Speed/pace of the track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84388" y="2913201"/>
            <a:ext cx="669000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Variable:</a:t>
            </a: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Popularity score (0-100)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63629" y="9013865"/>
            <a:ext cx="13703141" cy="889992"/>
          </a:xfrm>
          <a:prstGeom prst="roundRect">
            <a:avLst>
              <a:gd name="adj" fmla="val 6252"/>
            </a:avLst>
          </a:prstGeom>
          <a:solidFill>
            <a:srgbClr val="F6BBE1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27" y="9203055"/>
            <a:ext cx="194786" cy="15573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923211" y="9179362"/>
            <a:ext cx="1610201" cy="194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Preprocessing Steps: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923211" y="9506545"/>
            <a:ext cx="1311116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values removed, feature scaling applied for optimal model performance.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FB1E9-D665-C956-4DDE-DC9F0985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274" y="1780849"/>
            <a:ext cx="6639852" cy="466790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94AA45-4DC7-7893-DAEF-C6A36D4B2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655683"/>
              </p:ext>
            </p:extLst>
          </p:nvPr>
        </p:nvGraphicFramePr>
        <p:xfrm>
          <a:off x="2438400" y="863600"/>
          <a:ext cx="284727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278">
                  <a:extLst>
                    <a:ext uri="{9D8B030D-6E8A-4147-A177-3AD203B41FA5}">
                      <a16:colId xmlns:a16="http://schemas.microsoft.com/office/drawing/2014/main" val="4181689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 PLOT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06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59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C4B94-CA67-5507-F196-575BED3D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641" y="813927"/>
            <a:ext cx="8183117" cy="660174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192763-B1C7-3575-3F96-B3D0F5E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916330"/>
              </p:ext>
            </p:extLst>
          </p:nvPr>
        </p:nvGraphicFramePr>
        <p:xfrm>
          <a:off x="2438400" y="863600"/>
          <a:ext cx="20109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0937">
                  <a:extLst>
                    <a:ext uri="{9D8B030D-6E8A-4147-A177-3AD203B41FA5}">
                      <a16:colId xmlns:a16="http://schemas.microsoft.com/office/drawing/2014/main" val="1102687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HEATMAP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4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636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FADBF-A618-903A-96A8-C7D56153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76" y="442400"/>
            <a:ext cx="11088647" cy="73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3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556" y="499348"/>
            <a:ext cx="8942189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Exploratory Data Analysis (EDA): Uncovering Trends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635556" y="1289685"/>
            <a:ext cx="6588800" cy="544711"/>
          </a:xfrm>
          <a:prstGeom prst="roundRect">
            <a:avLst>
              <a:gd name="adj" fmla="val 48005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3807" y="1425893"/>
            <a:ext cx="272296" cy="2722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7126" y="2015966"/>
            <a:ext cx="2490073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Popularity Distribution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17126" y="2391847"/>
            <a:ext cx="622565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Analysis of song popularity scores across the dataset.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405926" y="1289685"/>
            <a:ext cx="6588919" cy="544711"/>
          </a:xfrm>
          <a:prstGeom prst="roundRect">
            <a:avLst>
              <a:gd name="adj" fmla="val 48005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4178" y="1425893"/>
            <a:ext cx="272296" cy="2722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87496" y="2015966"/>
            <a:ext cx="213633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Feature Correlation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587496" y="2391847"/>
            <a:ext cx="6225778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Examining relationships between audio features.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35556" y="3045500"/>
            <a:ext cx="6588800" cy="544711"/>
          </a:xfrm>
          <a:prstGeom prst="roundRect">
            <a:avLst>
              <a:gd name="adj" fmla="val 48005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3807" y="3181707"/>
            <a:ext cx="272296" cy="27229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7126" y="3771781"/>
            <a:ext cx="213633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Indicators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817126" y="4147661"/>
            <a:ext cx="622565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High-energy and danceable tracks often correlate with higher popularity.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7405926" y="3045500"/>
            <a:ext cx="6588919" cy="544711"/>
          </a:xfrm>
          <a:prstGeom prst="roundRect">
            <a:avLst>
              <a:gd name="adj" fmla="val 480055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4178" y="3181707"/>
            <a:ext cx="272296" cy="27229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7496" y="3771781"/>
            <a:ext cx="213633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Loudness Impact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587496" y="4147661"/>
            <a:ext cx="6225778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clear positive correlation observed between loudness and popularity.</a:t>
            </a:r>
            <a:endParaRPr lang="en-US" sz="14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5745" y="4942284"/>
            <a:ext cx="3186827" cy="2179082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7828" y="4942284"/>
            <a:ext cx="3186827" cy="2179082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35556" y="7443907"/>
            <a:ext cx="1335928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Tools Used:</a:t>
            </a:r>
            <a:r>
              <a:rPr lang="en-US" sz="14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Matplotlib and Seaborn for comprehensive visualizations.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282" y="422910"/>
            <a:ext cx="5594390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 Implementation &amp; Performance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38282" y="1168956"/>
            <a:ext cx="180927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Models Explored</a:t>
            </a:r>
            <a:endParaRPr lang="en-US" b="1" dirty="0"/>
          </a:p>
        </p:txBody>
      </p:sp>
      <p:sp>
        <p:nvSpPr>
          <p:cNvPr id="4" name="Text 2"/>
          <p:cNvSpPr/>
          <p:nvPr/>
        </p:nvSpPr>
        <p:spPr>
          <a:xfrm>
            <a:off x="538282" y="1548884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Linear Regression:</a:t>
            </a: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baseline for predicting continuous values.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38282" y="1848803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 Regressor:</a:t>
            </a: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Ensemble method for improved accuracy.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38282" y="2248614"/>
            <a:ext cx="180927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Methodology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538282" y="2628543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Feature scaling with </a:t>
            </a:r>
            <a:r>
              <a:rPr lang="en-US" sz="16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StandardScaler</a:t>
            </a: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8282" y="2928461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Train-test split</a:t>
            </a: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robust evaluation.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38282" y="3228380"/>
            <a:ext cx="658939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Rigorous model training and evaluation process.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343" y="1188244"/>
            <a:ext cx="6589395" cy="658939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538282" y="8123634"/>
            <a:ext cx="13553837" cy="1033224"/>
          </a:xfrm>
          <a:prstGeom prst="roundRect">
            <a:avLst>
              <a:gd name="adj" fmla="val 6252"/>
            </a:avLst>
          </a:prstGeom>
          <a:solidFill>
            <a:srgbClr val="F6BBE1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91" y="8340209"/>
            <a:ext cx="226100" cy="18085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71801" y="8315682"/>
            <a:ext cx="180927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Result: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1071801" y="8695611"/>
            <a:ext cx="1286660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Random Forest Regressor demonstrated superior accuracy and lower Mean Squared Error compared to Linear Regression, making it the preferred model for popularity prediction.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470</Words>
  <Application>Microsoft Office PowerPoint</Application>
  <PresentationFormat>Custom</PresentationFormat>
  <Paragraphs>81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Noto Serif HK Semi Bold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APARNA UNNIKRISHNAN</dc:creator>
  <cp:lastModifiedBy>aparnaponnu0406@outlook.com</cp:lastModifiedBy>
  <cp:revision>4</cp:revision>
  <dcterms:created xsi:type="dcterms:W3CDTF">2025-12-17T07:21:45Z</dcterms:created>
  <dcterms:modified xsi:type="dcterms:W3CDTF">2025-12-17T14:46:23Z</dcterms:modified>
</cp:coreProperties>
</file>